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5" r:id="rId3"/>
    <p:sldMasterId id="2147483760" r:id="rId4"/>
    <p:sldMasterId id="2147483762" r:id="rId5"/>
    <p:sldMasterId id="2147483764" r:id="rId6"/>
    <p:sldMasterId id="2147483783" r:id="rId7"/>
    <p:sldMasterId id="2147483785" r:id="rId8"/>
    <p:sldMasterId id="2147483787" r:id="rId9"/>
    <p:sldMasterId id="2147483791" r:id="rId10"/>
    <p:sldMasterId id="2147483793" r:id="rId11"/>
  </p:sldMasterIdLst>
  <p:notesMasterIdLst>
    <p:notesMasterId r:id="rId35"/>
  </p:notesMasterIdLst>
  <p:sldIdLst>
    <p:sldId id="287" r:id="rId12"/>
    <p:sldId id="288" r:id="rId13"/>
    <p:sldId id="349" r:id="rId14"/>
    <p:sldId id="258" r:id="rId15"/>
    <p:sldId id="259" r:id="rId16"/>
    <p:sldId id="310" r:id="rId17"/>
    <p:sldId id="323" r:id="rId18"/>
    <p:sldId id="333" r:id="rId19"/>
    <p:sldId id="350" r:id="rId20"/>
    <p:sldId id="325" r:id="rId21"/>
    <p:sldId id="336" r:id="rId22"/>
    <p:sldId id="362" r:id="rId23"/>
    <p:sldId id="357" r:id="rId24"/>
    <p:sldId id="360" r:id="rId25"/>
    <p:sldId id="353" r:id="rId26"/>
    <p:sldId id="347" r:id="rId27"/>
    <p:sldId id="363" r:id="rId28"/>
    <p:sldId id="317" r:id="rId29"/>
    <p:sldId id="318" r:id="rId30"/>
    <p:sldId id="319" r:id="rId31"/>
    <p:sldId id="342" r:id="rId32"/>
    <p:sldId id="332" r:id="rId33"/>
    <p:sldId id="309" r:id="rId34"/>
  </p:sldIdLst>
  <p:sldSz cx="12192000" cy="6858000"/>
  <p:notesSz cx="9874250" cy="6797675"/>
  <p:custDataLst>
    <p:tags r:id="rId36"/>
  </p:custDataLst>
  <p:defaultTextStyle/>
  <p:extLst>
    <p:ext uri="{521415D9-36F7-43E2-AB2F-B90AF26B5E84}">
      <p14:sectionLst xmlns:p14="http://schemas.microsoft.com/office/powerpoint/2010/main">
        <p14:section name="Раздел по умолчанию" id="{D69AC7C4-BE73-4B9F-AD2C-A4D9C8CB7642}">
          <p14:sldIdLst>
            <p14:sldId id="287"/>
            <p14:sldId id="288"/>
            <p14:sldId id="349"/>
            <p14:sldId id="258"/>
            <p14:sldId id="259"/>
            <p14:sldId id="310"/>
            <p14:sldId id="323"/>
            <p14:sldId id="333"/>
            <p14:sldId id="350"/>
            <p14:sldId id="325"/>
            <p14:sldId id="336"/>
            <p14:sldId id="362"/>
            <p14:sldId id="357"/>
            <p14:sldId id="360"/>
            <p14:sldId id="353"/>
            <p14:sldId id="347"/>
            <p14:sldId id="363"/>
            <p14:sldId id="317"/>
            <p14:sldId id="318"/>
            <p14:sldId id="319"/>
            <p14:sldId id="342"/>
            <p14:sldId id="332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1FB"/>
    <a:srgbClr val="382AA2"/>
    <a:srgbClr val="99CCFF"/>
    <a:srgbClr val="386294"/>
    <a:srgbClr val="000099"/>
    <a:srgbClr val="335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6403" autoAdjust="0"/>
  </p:normalViewPr>
  <p:slideViewPr>
    <p:cSldViewPr>
      <p:cViewPr>
        <p:scale>
          <a:sx n="80" d="100"/>
          <a:sy n="80" d="100"/>
        </p:scale>
        <p:origin x="-786" y="-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21365B02-58F8-48F0-9425-79C6641752CA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8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ED6C9B76-62D0-45AE-8DB3-9B36410A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5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5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889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530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4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71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5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974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6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549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89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279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29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3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36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846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19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050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945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4500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91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1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5578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3983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7793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678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03505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75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6359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196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721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7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27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20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510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835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446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06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81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2121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8989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606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36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39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3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2097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499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665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10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9042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22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8113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9800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10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9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545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84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22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97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48797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254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75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0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33333333.xls"/><Relationship Id="rId13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oleObject" Target="../embeddings/Microsoft_Excel_97-2003_Worksheet2244444444.xls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jpe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emf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openxmlformats.org/officeDocument/2006/relationships/image" Target="../media/image26.emf"/><Relationship Id="rId4" Type="http://schemas.openxmlformats.org/officeDocument/2006/relationships/image" Target="../media/image9.jpeg"/><Relationship Id="rId9" Type="http://schemas.openxmlformats.org/officeDocument/2006/relationships/oleObject" Target="../embeddings/Microsoft_Excel_97-2003_Worksheet55555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666666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66777777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88888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99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101091010101010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1.jpeg"/><Relationship Id="rId10" Type="http://schemas.openxmlformats.org/officeDocument/2006/relationships/image" Target="../media/image33.png"/><Relationship Id="rId4" Type="http://schemas.openxmlformats.org/officeDocument/2006/relationships/image" Target="../media/image10.jpeg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1111101111111111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61212111212121212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36.png"/><Relationship Id="rId4" Type="http://schemas.openxmlformats.org/officeDocument/2006/relationships/image" Target="../media/image10.jpeg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ed@primstat.ru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111111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2222222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3752" y="3573016"/>
            <a:ext cx="7678800" cy="1569660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Порядок заполнения форм </a:t>
            </a:r>
            <a:endParaRPr lang="ru-RU" sz="2400" dirty="0" smtClean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федерального </a:t>
            </a:r>
            <a:r>
              <a:rPr lang="ru-RU" sz="2400" dirty="0"/>
              <a:t>статистического </a:t>
            </a:r>
            <a:r>
              <a:rPr lang="ru-RU" sz="2400" dirty="0" smtClean="0"/>
              <a:t>наблюдения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за </a:t>
            </a:r>
            <a:r>
              <a:rPr lang="ru-RU" sz="2400" dirty="0"/>
              <a:t>инвестиционной деятельностью </a:t>
            </a:r>
            <a:r>
              <a:rPr lang="ru-RU" sz="2400" dirty="0" smtClean="0"/>
              <a:t>некоммерческих организаций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6746" y="5685756"/>
            <a:ext cx="608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600" kern="1200" dirty="0">
                <a:solidFill>
                  <a:prstClr val="black"/>
                </a:solidFill>
                <a:latin typeface="Arial"/>
              </a:rPr>
              <a:t>Николайчук Лариса Петровна </a:t>
            </a:r>
          </a:p>
          <a:p>
            <a:pPr algn="l" rtl="0"/>
            <a:r>
              <a:rPr lang="ru-RU" sz="1600" kern="1200" dirty="0">
                <a:solidFill>
                  <a:prstClr val="black"/>
                </a:solidFill>
                <a:latin typeface="Arial"/>
              </a:rPr>
              <a:t>Заместитель начальника Отдела статистики строительства, инвестиций и жилищно-коммунального хозяйства </a:t>
            </a:r>
            <a:r>
              <a:rPr lang="ru-RU" sz="1600" kern="1200" dirty="0" err="1">
                <a:solidFill>
                  <a:prstClr val="black"/>
                </a:solidFill>
                <a:latin typeface="Arial"/>
              </a:rPr>
              <a:t>Пермьстата</a:t>
            </a:r>
            <a:endParaRPr lang="ru-RU" sz="1600"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6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0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6348"/>
              </p:ext>
            </p:extLst>
          </p:nvPr>
        </p:nvGraphicFramePr>
        <p:xfrm>
          <a:off x="1439586" y="679443"/>
          <a:ext cx="9755188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Лист" r:id="rId8" imgW="9210743" imgH="1457325" progId="Excel.Sheet.8">
                  <p:embed/>
                </p:oleObj>
              </mc:Choice>
              <mc:Fallback>
                <p:oleObj name="Лист" r:id="rId8" imgW="9210743" imgH="1457325" progId="Excel.Sheet.8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586" y="679443"/>
                        <a:ext cx="9755188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57615"/>
              </p:ext>
            </p:extLst>
          </p:nvPr>
        </p:nvGraphicFramePr>
        <p:xfrm>
          <a:off x="1444028" y="2204864"/>
          <a:ext cx="975677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Лист" r:id="rId11" imgW="9210743" imgH="3848190" progId="Excel.Sheet.8">
                  <p:embed/>
                </p:oleObj>
              </mc:Choice>
              <mc:Fallback>
                <p:oleObj name="Лист" r:id="rId11" imgW="9210743" imgH="3848190" progId="Excel.Sheet.8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028" y="2204864"/>
                        <a:ext cx="9756775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20" y="4437112"/>
            <a:ext cx="1481984" cy="3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87888" y="4327935"/>
            <a:ext cx="1672936" cy="914400"/>
          </a:xfrm>
          <a:prstGeom prst="rect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Отражаются затраты на приобретение библиотечного фонда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463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41" y="424308"/>
            <a:ext cx="9792000" cy="63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1" y="1421669"/>
            <a:ext cx="111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60386"/>
            <a:ext cx="1481984" cy="3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589491" y="3351394"/>
            <a:ext cx="2386800" cy="9000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выделяются затраты на приобретение  библиотечного фонда и отражаются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в разделе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по коду ОКВЭД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2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9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.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4439816" y="5637169"/>
            <a:ext cx="155448" cy="648000"/>
          </a:xfrm>
          <a:prstGeom prst="rightBrace">
            <a:avLst/>
          </a:prstGeom>
          <a:noFill/>
          <a:ln w="3492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Прямоугольник 28"/>
          <p:cNvSpPr>
            <a:spLocks/>
          </p:cNvSpPr>
          <p:nvPr/>
        </p:nvSpPr>
        <p:spPr>
          <a:xfrm>
            <a:off x="4929128" y="5637169"/>
            <a:ext cx="3132000" cy="840386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заполняется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на основе документов, выданных государственными органами</a:t>
            </a:r>
            <a:b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</a:b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по землеустройству согласно оплаченным счетам</a:t>
            </a: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0847" y="4254430"/>
            <a:ext cx="2250000" cy="9864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Данные подраздела 1.3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не относятся 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инвестициям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в основной капитал 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не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включаются в итог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по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строке 01 графе 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2" name="Picture 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70" y="4408507"/>
            <a:ext cx="1512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724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145229"/>
              </p:ext>
            </p:extLst>
          </p:nvPr>
        </p:nvGraphicFramePr>
        <p:xfrm>
          <a:off x="907484" y="857631"/>
          <a:ext cx="9928800" cy="4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Лист" r:id="rId9" imgW="9210743" imgH="3076665" progId="Excel.Sheet.8">
                  <p:embed/>
                </p:oleObj>
              </mc:Choice>
              <mc:Fallback>
                <p:oleObj name="Лист" r:id="rId9" imgW="9210743" imgH="307666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7484" y="857631"/>
                        <a:ext cx="9928800" cy="475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Овал 32"/>
          <p:cNvSpPr/>
          <p:nvPr/>
        </p:nvSpPr>
        <p:spPr>
          <a:xfrm>
            <a:off x="8998032" y="1386141"/>
            <a:ext cx="986400" cy="1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984432" y="1360491"/>
            <a:ext cx="842400" cy="1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72" y="3021177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230" y="2944941"/>
            <a:ext cx="336786" cy="92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900110" y="3840500"/>
            <a:ext cx="1084322" cy="14688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ru-RU" sz="1100" b="1" kern="1200" dirty="0">
                <a:solidFill>
                  <a:prstClr val="black"/>
                </a:solidFill>
                <a:latin typeface="Calibri"/>
              </a:rPr>
              <a:t>Пенсионный фонд, фонд социального страхования, фонды обязательного медицинского страхования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068846" y="3827320"/>
            <a:ext cx="1008000" cy="148198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ru-RU" sz="1100" b="1" kern="1200" dirty="0">
                <a:solidFill>
                  <a:prstClr val="black"/>
                </a:solidFill>
                <a:latin typeface="Calibri"/>
              </a:rPr>
              <a:t>Средства, полученные от оказания платных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0609646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2262162" y="1582016"/>
            <a:ext cx="8105786" cy="1242000"/>
            <a:chOff x="1620908" y="726464"/>
            <a:chExt cx="7952243" cy="9313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661902" y="726464"/>
              <a:ext cx="7911249" cy="931386"/>
            </a:xfrm>
            <a:prstGeom prst="roundRect">
              <a:avLst>
                <a:gd name="adj" fmla="val 10000"/>
              </a:avLst>
            </a:prstGeom>
            <a:solidFill>
              <a:srgbClr val="0F6FC6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28" name="Скругленный прямоугольник 4"/>
            <p:cNvSpPr/>
            <p:nvPr/>
          </p:nvSpPr>
          <p:spPr>
            <a:xfrm>
              <a:off x="1620908" y="751025"/>
              <a:ext cx="7911252" cy="851150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Строительство, реконструкция жилых домов </a:t>
              </a:r>
              <a: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b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«Управление эксплуатацией жилого фонда за вознаграждение или на договорной основе»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303947" y="2797640"/>
            <a:ext cx="8091732" cy="1242000"/>
            <a:chOff x="1687761" y="1820293"/>
            <a:chExt cx="7817925" cy="12951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687761" y="1883848"/>
              <a:ext cx="7791132" cy="1231622"/>
            </a:xfrm>
            <a:prstGeom prst="roundRect">
              <a:avLst>
                <a:gd name="adj" fmla="val 0"/>
              </a:avLst>
            </a:prstGeom>
            <a:solidFill>
              <a:srgbClr val="0F6FC6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32" name="Скругленный прямоугольник 4"/>
            <p:cNvSpPr/>
            <p:nvPr/>
          </p:nvSpPr>
          <p:spPr>
            <a:xfrm>
              <a:off x="1714554" y="1820293"/>
              <a:ext cx="7791132" cy="1034977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43815" tIns="29210" rIns="43815" bIns="29210" numCol="1" spcCol="1270" anchor="t" anchorCtr="0">
              <a:noAutofit/>
            </a:bodyPr>
            <a:lstStyle/>
            <a:p>
              <a:pPr algn="l" defTabSz="1022350" rtl="0">
                <a:spcBef>
                  <a:spcPct val="0"/>
                </a:spcBef>
                <a:defRPr/>
              </a:pPr>
              <a:r>
                <a:rPr lang="ru-RU" sz="20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Строительство, реконструкция , приобретение основных средств для общеобразовательных школ </a:t>
              </a:r>
              <a:r>
                <a:rPr lang="ru-RU" sz="20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</a:p>
            <a:p>
              <a:pPr algn="l" defTabSz="1022350" rtl="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 Образование среднее общее»</a:t>
              </a:r>
              <a:endParaRPr lang="ru-RU" sz="2000" b="1" kern="1200" dirty="0">
                <a:solidFill>
                  <a:srgbClr val="0F6FC6">
                    <a:lumMod val="50000"/>
                  </a:srgbClr>
                </a:solidFill>
                <a:latin typeface="Times New Roman"/>
                <a:cs typeface="Times New Roman" pitchFamily="18" charset="0"/>
              </a:endParaRPr>
            </a:p>
          </p:txBody>
        </p:sp>
      </p:grpSp>
      <p:sp>
        <p:nvSpPr>
          <p:cNvPr id="36" name="Скругленный прямоугольник 4"/>
          <p:cNvSpPr/>
          <p:nvPr/>
        </p:nvSpPr>
        <p:spPr>
          <a:xfrm>
            <a:off x="2355151" y="4939757"/>
            <a:ext cx="8103600" cy="14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/>
          <a:p>
            <a:pPr algn="l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2300" b="1" kern="1200" dirty="0">
              <a:solidFill>
                <a:srgbClr val="0F6FC6">
                  <a:lumMod val="50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305276" y="4076436"/>
            <a:ext cx="8097846" cy="1080000"/>
            <a:chOff x="1681853" y="1741422"/>
            <a:chExt cx="7823833" cy="10349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681853" y="1741422"/>
              <a:ext cx="7791132" cy="1034977"/>
            </a:xfrm>
            <a:prstGeom prst="roundRect">
              <a:avLst>
                <a:gd name="adj" fmla="val 6251"/>
              </a:avLst>
            </a:prstGeom>
            <a:solidFill>
              <a:srgbClr val="0F6FC6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39" name="Скругленный прямоугольник 4"/>
            <p:cNvSpPr/>
            <p:nvPr/>
          </p:nvSpPr>
          <p:spPr>
            <a:xfrm>
              <a:off x="1714554" y="1820294"/>
              <a:ext cx="7791132" cy="755533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43815" tIns="29210" rIns="43815" bIns="29210" numCol="1" spcCol="1270" anchor="t" anchorCtr="0">
              <a:noAutofit/>
            </a:bodyPr>
            <a:lstStyle/>
            <a:p>
              <a:pPr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Строительство, реконструкция автодорог </a:t>
              </a:r>
              <a: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b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1200" dirty="0">
                  <a:solidFill>
                    <a:srgbClr val="0F6FC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«Деятельность по эксплуатации автомобильных дорог и автомагистралей»</a:t>
              </a: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2305276" y="5207066"/>
            <a:ext cx="8064000" cy="1080000"/>
          </a:xfrm>
          <a:prstGeom prst="roundRect">
            <a:avLst>
              <a:gd name="adj" fmla="val 10000"/>
            </a:avLst>
          </a:prstGeom>
          <a:solidFill>
            <a:srgbClr val="0F6FC6">
              <a:lumMod val="20000"/>
              <a:lumOff val="80000"/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txBody>
          <a:bodyPr/>
          <a:lstStyle/>
          <a:p>
            <a:pPr algn="l" rtl="0">
              <a:defRPr/>
            </a:pPr>
            <a:r>
              <a:rPr lang="ru-RU" sz="20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 подразделения, занимающиеся строительством</a:t>
            </a:r>
          </a:p>
          <a:p>
            <a:pPr algn="l" rtl="0">
              <a:defRPr/>
            </a:pPr>
            <a:endParaRPr lang="ru-RU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76432" y="1858845"/>
            <a:ext cx="1692000" cy="90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ru-RU" b="1" kern="1200" dirty="0">
                <a:solidFill>
                  <a:prstClr val="black"/>
                </a:solidFill>
                <a:latin typeface="Calibri"/>
              </a:rPr>
              <a:t>68.32.1</a:t>
            </a:r>
          </a:p>
        </p:txBody>
      </p:sp>
      <p:sp>
        <p:nvSpPr>
          <p:cNvPr id="43" name="Овал 42"/>
          <p:cNvSpPr/>
          <p:nvPr/>
        </p:nvSpPr>
        <p:spPr>
          <a:xfrm>
            <a:off x="461327" y="4039757"/>
            <a:ext cx="1692000" cy="90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ru-RU" b="1" kern="1200" dirty="0">
                <a:solidFill>
                  <a:prstClr val="black"/>
                </a:solidFill>
                <a:latin typeface="Calibri"/>
              </a:rPr>
              <a:t>52.21.22</a:t>
            </a:r>
          </a:p>
        </p:txBody>
      </p:sp>
      <p:sp>
        <p:nvSpPr>
          <p:cNvPr id="45" name="object 2"/>
          <p:cNvSpPr/>
          <p:nvPr/>
        </p:nvSpPr>
        <p:spPr>
          <a:xfrm>
            <a:off x="461327" y="433134"/>
            <a:ext cx="1069975" cy="124269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8"/>
          <p:cNvSpPr txBox="1"/>
          <p:nvPr/>
        </p:nvSpPr>
        <p:spPr>
          <a:xfrm>
            <a:off x="1860103" y="544275"/>
            <a:ext cx="997006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Пример расшифровки строки 33 по видам экономической деятельности (ОКВЭД 2)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77993" y="5156436"/>
            <a:ext cx="1690439" cy="90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en-US" b="1" kern="1200" dirty="0">
                <a:solidFill>
                  <a:srgbClr val="FF0000"/>
                </a:solidFill>
                <a:latin typeface="Calibri"/>
              </a:rPr>
              <a:t>41.10-43.99.9</a:t>
            </a:r>
            <a:endParaRPr lang="ru-RU" b="1" kern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61327" y="2897162"/>
            <a:ext cx="1692000" cy="90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0">
              <a:defRPr/>
            </a:pPr>
            <a:r>
              <a:rPr lang="ru-RU" b="1" kern="1200" dirty="0">
                <a:solidFill>
                  <a:prstClr val="black"/>
                </a:solidFill>
                <a:latin typeface="Calibri"/>
              </a:rPr>
              <a:t>85.14</a:t>
            </a:r>
          </a:p>
        </p:txBody>
      </p:sp>
    </p:spTree>
    <p:extLst>
      <p:ext uri="{BB962C8B-B14F-4D97-AF65-F5344CB8AC3E}">
        <p14:creationId xmlns:p14="http://schemas.microsoft.com/office/powerpoint/2010/main" val="28116074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82995"/>
              </p:ext>
            </p:extLst>
          </p:nvPr>
        </p:nvGraphicFramePr>
        <p:xfrm>
          <a:off x="857131" y="857631"/>
          <a:ext cx="9849600" cy="43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Лист" r:id="rId8" imgW="9210743" imgH="2886075" progId="Excel.Sheet.8">
                  <p:embed/>
                </p:oleObj>
              </mc:Choice>
              <mc:Fallback>
                <p:oleObj name="Лист" r:id="rId8" imgW="9210743" imgH="288607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7131" y="857631"/>
                        <a:ext cx="9849600" cy="4327200"/>
                      </a:xfrm>
                      <a:prstGeom prst="rect">
                        <a:avLst/>
                      </a:prstGeom>
                      <a:ln>
                        <a:solidFill>
                          <a:srgbClr val="6551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5519936" y="1556792"/>
            <a:ext cx="26244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2587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5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498906"/>
              </p:ext>
            </p:extLst>
          </p:nvPr>
        </p:nvGraphicFramePr>
        <p:xfrm>
          <a:off x="551384" y="455019"/>
          <a:ext cx="10684800" cy="635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Лист" r:id="rId8" imgW="8867843" imgH="5276940" progId="Excel.Sheet.8">
                  <p:embed/>
                </p:oleObj>
              </mc:Choice>
              <mc:Fallback>
                <p:oleObj name="Лист" r:id="rId8" imgW="8867843" imgH="527694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84" y="455019"/>
                        <a:ext cx="10684800" cy="6358087"/>
                      </a:xfrm>
                      <a:prstGeom prst="rect">
                        <a:avLst/>
                      </a:prstGeom>
                      <a:ln>
                        <a:solidFill>
                          <a:srgbClr val="382AA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1271464" y="600063"/>
            <a:ext cx="1634400" cy="72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9354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16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65507"/>
              </p:ext>
            </p:extLst>
          </p:nvPr>
        </p:nvGraphicFramePr>
        <p:xfrm>
          <a:off x="1559496" y="395347"/>
          <a:ext cx="9596438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Лист" r:id="rId8" imgW="9210743" imgH="6477090" progId="Excel.Sheet.8">
                  <p:embed/>
                </p:oleObj>
              </mc:Choice>
              <mc:Fallback>
                <p:oleObj name="Лист" r:id="rId8" imgW="9210743" imgH="647709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9496" y="395347"/>
                        <a:ext cx="9596438" cy="5903912"/>
                      </a:xfrm>
                      <a:prstGeom prst="rect">
                        <a:avLst/>
                      </a:prstGeom>
                      <a:ln>
                        <a:solidFill>
                          <a:srgbClr val="6551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672220" y="2336117"/>
            <a:ext cx="2286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декабрь 2021 года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632780" y="3065991"/>
            <a:ext cx="1634400" cy="102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019616" y="3068960"/>
            <a:ext cx="1634400" cy="102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7197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17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Текст 4"/>
          <p:cNvSpPr txBox="1">
            <a:spLocks/>
          </p:cNvSpPr>
          <p:nvPr/>
        </p:nvSpPr>
        <p:spPr>
          <a:xfrm>
            <a:off x="3376637" y="4509120"/>
            <a:ext cx="5472608" cy="83341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kern="0" spc="0" dirty="0" smtClean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Вводится в действие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отчета за 2022 год</a:t>
            </a:r>
            <a:r>
              <a:rPr lang="ru-RU" sz="1600" b="1" dirty="0" smtClean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382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21801"/>
              </p:ext>
            </p:extLst>
          </p:nvPr>
        </p:nvGraphicFramePr>
        <p:xfrm>
          <a:off x="1536178" y="400778"/>
          <a:ext cx="91535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Лист" r:id="rId8" imgW="9153457" imgH="6324510" progId="Excel.Sheet.8">
                  <p:embed/>
                </p:oleObj>
              </mc:Choice>
              <mc:Fallback>
                <p:oleObj name="Лист" r:id="rId8" imgW="9153457" imgH="63245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6178" y="400778"/>
                        <a:ext cx="9153525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8616280" y="3284984"/>
            <a:ext cx="1634400" cy="102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3186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18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44549"/>
              </p:ext>
            </p:extLst>
          </p:nvPr>
        </p:nvGraphicFramePr>
        <p:xfrm>
          <a:off x="1092527" y="67107"/>
          <a:ext cx="10455827" cy="644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Лист" r:id="rId8" imgW="8867843" imgH="6886575" progId="Excel.Sheet.8">
                  <p:embed/>
                </p:oleObj>
              </mc:Choice>
              <mc:Fallback>
                <p:oleObj name="Лист" r:id="rId8" imgW="8867843" imgH="688657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2527" y="67107"/>
                        <a:ext cx="10455827" cy="6443662"/>
                      </a:xfrm>
                      <a:prstGeom prst="rect">
                        <a:avLst/>
                      </a:prstGeom>
                      <a:ln>
                        <a:solidFill>
                          <a:srgbClr val="382AA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758854" y="5947516"/>
            <a:ext cx="3421212" cy="6048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Данные, отраженные 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строкам 20-24,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не относятся к инвестициям в основной капитал и не включаются в итог по строке 01 графе 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55" y="4453081"/>
            <a:ext cx="8413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771864" y="1921737"/>
            <a:ext cx="1274400" cy="9720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 отчете за январь-декабрь заполняется из  формы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№ П-2 (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инвест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74" y="1016952"/>
            <a:ext cx="40414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28048" y="5439634"/>
            <a:ext cx="4683600" cy="3996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заполняется на основе документов, выданных государственными органами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по землеустройству согласно оплаченным счетам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04" y="5435745"/>
            <a:ext cx="1481984" cy="3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Овал 30"/>
          <p:cNvSpPr/>
          <p:nvPr/>
        </p:nvSpPr>
        <p:spPr>
          <a:xfrm>
            <a:off x="1127448" y="5871599"/>
            <a:ext cx="914400" cy="338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3287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19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768518"/>
              </p:ext>
            </p:extLst>
          </p:nvPr>
        </p:nvGraphicFramePr>
        <p:xfrm>
          <a:off x="1559496" y="540622"/>
          <a:ext cx="9381600" cy="51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Лист" r:id="rId8" imgW="8182043" imgH="3105240" progId="Excel.Sheet.8">
                  <p:embed/>
                </p:oleObj>
              </mc:Choice>
              <mc:Fallback>
                <p:oleObj name="Лист" r:id="rId8" imgW="8182043" imgH="310524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9496" y="540622"/>
                        <a:ext cx="9381600" cy="51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Текст 4"/>
          <p:cNvSpPr txBox="1">
            <a:spLocks/>
          </p:cNvSpPr>
          <p:nvPr/>
        </p:nvSpPr>
        <p:spPr>
          <a:xfrm>
            <a:off x="219595" y="5801161"/>
            <a:ext cx="11077200" cy="701748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отчета за 2022 год     </a:t>
            </a:r>
            <a:r>
              <a:rPr lang="ru-RU" sz="1800" kern="0" spc="0" dirty="0" smtClean="0">
                <a:solidFill>
                  <a:srgbClr val="382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kern="0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spc="0" dirty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организаций и населения, </a:t>
            </a:r>
            <a:r>
              <a:rPr lang="ru-RU" sz="1600" b="1" kern="0" spc="0" dirty="0" smtClean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привлеченные для долевого строительства;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800" kern="0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удалены показатели    </a:t>
            </a:r>
            <a:r>
              <a:rPr lang="ru-RU" sz="1600" b="1" kern="0" spc="0" dirty="0" smtClean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из них средства населения</a:t>
            </a:r>
            <a:r>
              <a:rPr lang="ru-RU" sz="1600" b="1" dirty="0" smtClean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382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372600" y="2129942"/>
            <a:ext cx="155448" cy="554400"/>
          </a:xfrm>
          <a:prstGeom prst="rightBrace">
            <a:avLst/>
          </a:prstGeom>
          <a:ln w="22225">
            <a:solidFill>
              <a:srgbClr val="386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60096" y="2295682"/>
            <a:ext cx="1008000" cy="222919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= стр.01 гр.1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08368" y="2301095"/>
            <a:ext cx="1008000" cy="217506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= стр.20 гр.1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53227" y="5445966"/>
            <a:ext cx="3452400" cy="252000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Средства, полученные от оказания платных услуг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5401462"/>
            <a:ext cx="1481984" cy="3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20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0907" y="6314173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94" y="1400375"/>
            <a:ext cx="4727575" cy="3987800"/>
          </a:xfrm>
        </p:spPr>
        <p:txBody>
          <a:bodyPr anchor="ctr" anchorCtr="0"/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27067" y="16841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27067" y="95174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27067" y="173506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27067" y="251839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408503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374200"/>
            <a:ext cx="54072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ПОКАЗАТЕЛЯ «ИНВЕСТИЦИИ В ОСНОВНОЙ КАПИТАЛ» И ЕГО ИСПОЛЬЗОВАНИЕ НА  РЕГИОНАЛЬНОМ УРОВНЕ</a:t>
            </a:r>
            <a:endParaRPr lang="ru-RU" sz="1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0" y="1167867"/>
            <a:ext cx="562674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ПРЕДОСТАВЛЕНИЯ ФОРМ ФЕДЕРАЛЬНОГО СТАТИСТИЧЕСКОГО НАБЛЮДЕНИЯ ЗА ИНВЕСТИЦИОННОЙ ДЕЯТЕЛЬНОСТЬЮ № № П-2 и П-2 (ИНВЕСТ)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36470" y="1956666"/>
            <a:ext cx="54267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ФОРМЫ № П-2 (ИНВЕСТ) ГОДОВАЯ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82402" y="2739990"/>
            <a:ext cx="54267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ФОРМЫ № П-2 КВАРТАЛЬНАЯ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330171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687398" y="4348369"/>
            <a:ext cx="555684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36470" y="3523314"/>
            <a:ext cx="5355505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80000"/>
              </a:lnSpc>
              <a:spcBef>
                <a:spcPts val="1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ОШИБКИ РЕСПОНДЕНТОВ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0" y="5001916"/>
            <a:ext cx="5414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ru-RU" sz="1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8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0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296026"/>
              </p:ext>
            </p:extLst>
          </p:nvPr>
        </p:nvGraphicFramePr>
        <p:xfrm>
          <a:off x="1350963" y="400050"/>
          <a:ext cx="9729787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Лист" r:id="rId8" imgW="8696257" imgH="4343400" progId="Excel.Sheet.8">
                  <p:embed/>
                </p:oleObj>
              </mc:Choice>
              <mc:Fallback>
                <p:oleObj name="Лист" r:id="rId8" imgW="8696257" imgH="434340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0963" y="400050"/>
                        <a:ext cx="9729787" cy="5905500"/>
                      </a:xfrm>
                      <a:prstGeom prst="rect">
                        <a:avLst/>
                      </a:prstGeom>
                      <a:ln w="28575">
                        <a:solidFill>
                          <a:srgbClr val="382AA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5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916832"/>
            <a:ext cx="1746000" cy="4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968208" y="2708871"/>
            <a:ext cx="1446027" cy="268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5640" y="1268581"/>
            <a:ext cx="3168000" cy="7200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заполняется при осуществлении затрат на охрану окружающей среды и рациональное использование природных ресурсов (отражаемых по форме № 18-кс (годовая)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1544" y="1443915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874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7718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8296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840" y="143394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6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6110" y="563910"/>
            <a:ext cx="85128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Ошибки респондентов</a:t>
            </a:r>
            <a:endParaRPr lang="ru-RU" dirty="0"/>
          </a:p>
        </p:txBody>
      </p:sp>
      <p:sp>
        <p:nvSpPr>
          <p:cNvPr id="10" name="object 10"/>
          <p:cNvSpPr txBox="1"/>
          <p:nvPr/>
        </p:nvSpPr>
        <p:spPr>
          <a:xfrm>
            <a:off x="1309955" y="1616675"/>
            <a:ext cx="214150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Пример</a:t>
            </a:r>
            <a:r>
              <a:rPr lang="ru-RU" sz="2200" b="1" dirty="0">
                <a:solidFill>
                  <a:srgbClr val="334285"/>
                </a:solidFill>
                <a:latin typeface="Arial"/>
                <a:cs typeface="Arial"/>
              </a:rPr>
              <a:t>ы</a:t>
            </a:r>
            <a:endParaRPr sz="22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5570" y="1582846"/>
            <a:ext cx="2494742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Последствия</a:t>
            </a:r>
            <a:endParaRPr sz="22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1476" y="1582845"/>
            <a:ext cx="266842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Пути</a:t>
            </a:r>
            <a:r>
              <a:rPr sz="2200" b="1" spc="7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решения</a:t>
            </a:r>
            <a:endParaRPr sz="22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06" y="2328953"/>
            <a:ext cx="385440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Нарушение порядка представления отчетов  по принципу места инвестирова-ния (например,  линейное строительство на территории нескольких регионов проходит в отчете по юридическому лицу)</a:t>
            </a:r>
          </a:p>
          <a:p>
            <a:pPr algn="l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6280" y="2343686"/>
            <a:ext cx="250749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5323" y="2328953"/>
            <a:ext cx="2880320" cy="66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1400" b="1" spc="-4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1162F"/>
                </a:solidFill>
                <a:latin typeface="Arial"/>
                <a:cs typeface="Arial"/>
              </a:rPr>
              <a:t>Искажение</a:t>
            </a:r>
            <a:r>
              <a:rPr sz="1400" b="1" spc="-25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статистических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данных</a:t>
            </a:r>
            <a:r>
              <a:rPr sz="1400" b="1" spc="39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400" b="1" spc="4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нескольким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регионам</a:t>
            </a:r>
            <a:endParaRPr sz="1400" b="1" dirty="0">
              <a:solidFill>
                <a:srgbClr val="A1162F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8348" y="4273955"/>
            <a:ext cx="2966209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1400" b="1" spc="-5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Взаимодействие</a:t>
            </a:r>
            <a:r>
              <a:rPr sz="1400" b="1" spc="14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ТОГС</a:t>
            </a:r>
            <a:r>
              <a:rPr sz="14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с</a:t>
            </a:r>
          </a:p>
          <a:p>
            <a:pPr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региональными</a:t>
            </a:r>
            <a:r>
              <a:rPr sz="1400" b="1" spc="36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органами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власти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5323" y="3252279"/>
            <a:ext cx="242108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Формирование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1607" y="3427569"/>
            <a:ext cx="2207544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недостоверных</a:t>
            </a:r>
            <a:r>
              <a:rPr sz="1400" b="1" spc="39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итогов</a:t>
            </a:r>
            <a:r>
              <a:rPr sz="1400" b="1" spc="39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A1162F"/>
                </a:solidFill>
                <a:latin typeface="Arial"/>
                <a:cs typeface="Arial"/>
              </a:rPr>
              <a:t>о</a:t>
            </a:r>
          </a:p>
          <a:p>
            <a:pPr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социально-экономическом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положении</a:t>
            </a:r>
            <a:r>
              <a:rPr sz="1400" b="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субъект</a:t>
            </a:r>
            <a:r>
              <a:rPr lang="ru-RU" sz="1400" b="1" dirty="0">
                <a:solidFill>
                  <a:srgbClr val="A1162F"/>
                </a:solidFill>
                <a:latin typeface="Arial"/>
                <a:cs typeface="Arial"/>
              </a:rPr>
              <a:t>а РФ</a:t>
            </a:r>
            <a:endParaRPr sz="1400" b="1" dirty="0">
              <a:solidFill>
                <a:srgbClr val="A1162F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898" y="3468242"/>
            <a:ext cx="388746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Неправильные единицы измерения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14602" y="4521088"/>
            <a:ext cx="203307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Некорректное</a:t>
            </a:r>
            <a:endParaRPr sz="1400" b="1" dirty="0">
              <a:solidFill>
                <a:srgbClr val="A1162F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прогнозирование</a:t>
            </a:r>
            <a:endParaRPr sz="1400" b="1" dirty="0">
              <a:solidFill>
                <a:srgbClr val="A1162F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21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регионального</a:t>
            </a:r>
            <a:r>
              <a:rPr sz="1400" b="1" spc="-2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развития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29" name="object 1"/>
          <p:cNvSpPr/>
          <p:nvPr/>
        </p:nvSpPr>
        <p:spPr>
          <a:xfrm>
            <a:off x="490956" y="386778"/>
            <a:ext cx="1148079" cy="11588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0"/>
          <p:cNvSpPr txBox="1"/>
          <p:nvPr/>
        </p:nvSpPr>
        <p:spPr>
          <a:xfrm>
            <a:off x="412034" y="3802942"/>
            <a:ext cx="3534818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Отражение в инвестициях в основной капитал информации по приобретению новых квартир (на протяжении всего строительства – в отчете застройщика, по окончании строительства – в отчетах организаций, вложивших средства на их покупку)   </a:t>
            </a:r>
          </a:p>
        </p:txBody>
      </p:sp>
      <p:sp>
        <p:nvSpPr>
          <p:cNvPr id="32" name="object 20"/>
          <p:cNvSpPr txBox="1"/>
          <p:nvPr/>
        </p:nvSpPr>
        <p:spPr>
          <a:xfrm>
            <a:off x="370840" y="5353048"/>
            <a:ext cx="3534818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Неправильное указание вида деятельности, в котором будет функционировать объект инвестирования</a:t>
            </a:r>
          </a:p>
        </p:txBody>
      </p:sp>
      <p:sp>
        <p:nvSpPr>
          <p:cNvPr id="36" name="object 14"/>
          <p:cNvSpPr txBox="1"/>
          <p:nvPr/>
        </p:nvSpPr>
        <p:spPr>
          <a:xfrm>
            <a:off x="8158348" y="2363190"/>
            <a:ext cx="280180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1400" b="1" spc="-6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Мониторинг</a:t>
            </a:r>
            <a:r>
              <a:rPr sz="1400" b="1" spc="-1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реализации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крупных</a:t>
            </a:r>
            <a:r>
              <a:rPr sz="1400" b="1" spc="4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инвестиционных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проектов</a:t>
            </a:r>
            <a:r>
              <a:rPr sz="1400" b="1" spc="4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400" b="1" spc="3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территории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региона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D25C0C5-37B2-4F25-AB36-D2B2B0466E5B}"/>
              </a:ext>
            </a:extLst>
          </p:cNvPr>
          <p:cNvCxnSpPr/>
          <p:nvPr/>
        </p:nvCxnSpPr>
        <p:spPr>
          <a:xfrm>
            <a:off x="4307909" y="1660864"/>
            <a:ext cx="0" cy="4652788"/>
          </a:xfrm>
          <a:prstGeom prst="line">
            <a:avLst/>
          </a:prstGeom>
          <a:noFill/>
          <a:ln w="19050" cap="flat" cmpd="sng" algn="ctr">
            <a:solidFill>
              <a:srgbClr val="334286"/>
            </a:solidFill>
            <a:prstDash val="dash"/>
            <a:miter lim="800000"/>
          </a:ln>
          <a:effectLst/>
        </p:spPr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9D25C0C5-37B2-4F25-AB36-D2B2B0466E5B}"/>
              </a:ext>
            </a:extLst>
          </p:cNvPr>
          <p:cNvCxnSpPr/>
          <p:nvPr/>
        </p:nvCxnSpPr>
        <p:spPr>
          <a:xfrm>
            <a:off x="7968208" y="1582846"/>
            <a:ext cx="0" cy="4652788"/>
          </a:xfrm>
          <a:prstGeom prst="line">
            <a:avLst/>
          </a:prstGeom>
          <a:noFill/>
          <a:ln w="19050" cap="flat" cmpd="sng" algn="ctr">
            <a:solidFill>
              <a:srgbClr val="334286"/>
            </a:solidFill>
            <a:prstDash val="dash"/>
            <a:miter lim="800000"/>
          </a:ln>
          <a:effectLst/>
        </p:spPr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AD409AD6-8DFB-4E95-87E7-FAB0444E6DE9}"/>
              </a:ext>
            </a:extLst>
          </p:cNvPr>
          <p:cNvCxnSpPr>
            <a:cxnSpLocks/>
          </p:cNvCxnSpPr>
          <p:nvPr/>
        </p:nvCxnSpPr>
        <p:spPr>
          <a:xfrm rot="5400000">
            <a:off x="3139137" y="-459144"/>
            <a:ext cx="0" cy="5184000"/>
          </a:xfrm>
          <a:prstGeom prst="line">
            <a:avLst/>
          </a:prstGeom>
          <a:noFill/>
          <a:ln w="19050" cap="flat" cmpd="sng" algn="ctr">
            <a:solidFill>
              <a:srgbClr val="334286"/>
            </a:solidFill>
            <a:prstDash val="dash"/>
            <a:miter lim="800000"/>
          </a:ln>
          <a:effectLst/>
        </p:spPr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AD409AD6-8DFB-4E95-87E7-FAB0444E6DE9}"/>
              </a:ext>
            </a:extLst>
          </p:cNvPr>
          <p:cNvCxnSpPr>
            <a:cxnSpLocks/>
          </p:cNvCxnSpPr>
          <p:nvPr/>
        </p:nvCxnSpPr>
        <p:spPr>
          <a:xfrm rot="5400000">
            <a:off x="8457866" y="-459144"/>
            <a:ext cx="0" cy="5184000"/>
          </a:xfrm>
          <a:prstGeom prst="line">
            <a:avLst/>
          </a:prstGeom>
          <a:noFill/>
          <a:ln w="19050" cap="flat" cmpd="sng" algn="ctr">
            <a:solidFill>
              <a:srgbClr val="334286"/>
            </a:solidFill>
            <a:prstDash val="dash"/>
            <a:miter lim="800000"/>
          </a:ln>
          <a:effectLst/>
        </p:spPr>
      </p:cxnSp>
      <p:sp>
        <p:nvSpPr>
          <p:cNvPr id="42" name="object 14"/>
          <p:cNvSpPr txBox="1"/>
          <p:nvPr/>
        </p:nvSpPr>
        <p:spPr>
          <a:xfrm>
            <a:off x="8158348" y="3427569"/>
            <a:ext cx="267739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1400" b="1" spc="-6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lang="ru-RU" sz="1400" b="1" spc="-60" dirty="0">
                <a:solidFill>
                  <a:srgbClr val="334285"/>
                </a:solidFill>
                <a:latin typeface="Arial"/>
                <a:cs typeface="Arial"/>
              </a:rPr>
              <a:t>Анализ динамических рядов</a:t>
            </a:r>
          </a:p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spc="-60" dirty="0">
                <a:solidFill>
                  <a:srgbClr val="334285"/>
                </a:solidFill>
                <a:latin typeface="Arial"/>
                <a:cs typeface="Arial"/>
              </a:rPr>
              <a:t>респондента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0701387" y="3975911"/>
            <a:ext cx="1151255" cy="119760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4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011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400778"/>
            <a:ext cx="12021048" cy="7156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РАЗМЕЩЕНИЕ ИНФОРМАЦИИ НА </a:t>
            </a:r>
            <a:r>
              <a:rPr lang="ru-RU" b="1" spc="-70" dirty="0" smtClean="0"/>
              <a:t>САЙТЕ ПЕРМЬСТАТА</a:t>
            </a: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xmlns="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xmlns="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xmlns="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914CA42-C3B2-4C48-88E3-C2FFD95653C5}"/>
              </a:ext>
            </a:extLst>
          </p:cNvPr>
          <p:cNvSpPr/>
          <p:nvPr/>
        </p:nvSpPr>
        <p:spPr>
          <a:xfrm>
            <a:off x="3530771" y="947725"/>
            <a:ext cx="3886945" cy="4968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https://permstat.gks.ru/</a:t>
            </a:r>
            <a:endParaRPr lang="ru-RU" sz="2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FF28569-CA3B-46DB-815A-B44DDA444AAE}"/>
              </a:ext>
            </a:extLst>
          </p:cNvPr>
          <p:cNvSpPr/>
          <p:nvPr/>
        </p:nvSpPr>
        <p:spPr>
          <a:xfrm>
            <a:off x="954058" y="2834932"/>
            <a:ext cx="2631600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Официальная статистика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270303A-6389-4BB5-934B-C8D1FAB31E3A}"/>
              </a:ext>
            </a:extLst>
          </p:cNvPr>
          <p:cNvSpPr/>
          <p:nvPr/>
        </p:nvSpPr>
        <p:spPr>
          <a:xfrm>
            <a:off x="1029521" y="1960140"/>
            <a:ext cx="2632646" cy="504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C</a:t>
            </a:r>
            <a:r>
              <a:rPr lang="ru-RU" kern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татистика</a:t>
            </a:r>
            <a:endParaRPr lang="ru-RU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000867A-4CF3-4EE8-990E-6B2DECC81C0D}"/>
              </a:ext>
            </a:extLst>
          </p:cNvPr>
          <p:cNvSpPr/>
          <p:nvPr/>
        </p:nvSpPr>
        <p:spPr>
          <a:xfrm>
            <a:off x="919288" y="4774522"/>
            <a:ext cx="2632646" cy="5040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E3B02E9-C0B4-4923-AE18-D24CAC4BC116}"/>
              </a:ext>
            </a:extLst>
          </p:cNvPr>
          <p:cNvSpPr/>
          <p:nvPr/>
        </p:nvSpPr>
        <p:spPr>
          <a:xfrm>
            <a:off x="954056" y="3838228"/>
            <a:ext cx="2631600" cy="5040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Предпринимательство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8D574869-B7E2-4C54-85EB-DF637559DE70}"/>
              </a:ext>
            </a:extLst>
          </p:cNvPr>
          <p:cNvCxnSpPr/>
          <p:nvPr/>
        </p:nvCxnSpPr>
        <p:spPr>
          <a:xfrm>
            <a:off x="2350941" y="2518216"/>
            <a:ext cx="1141" cy="360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2312749" y="4378522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ru-RU" sz="1400" b="1" kern="1200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345844" y="1444525"/>
            <a:ext cx="3128400" cy="474108"/>
          </a:xfrm>
          <a:prstGeom prst="straightConnector1">
            <a:avLst/>
          </a:prstGeom>
          <a:noFill/>
          <a:ln w="28575" cap="flat" cmpd="sng" algn="ctr">
            <a:solidFill>
              <a:srgbClr val="334286"/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2312749" y="3442228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3" idx="2"/>
          </p:cNvCxnSpPr>
          <p:nvPr/>
        </p:nvCxnSpPr>
        <p:spPr>
          <a:xfrm>
            <a:off x="5474244" y="1444525"/>
            <a:ext cx="3032603" cy="551131"/>
          </a:xfrm>
          <a:prstGeom prst="straightConnector1">
            <a:avLst/>
          </a:prstGeom>
          <a:noFill/>
          <a:ln w="28575" cap="flat" cmpd="sng" algn="ctr">
            <a:solidFill>
              <a:srgbClr val="334286"/>
            </a:solidFill>
            <a:prstDash val="solid"/>
            <a:tailEnd type="arrow"/>
          </a:ln>
          <a:effectLst/>
        </p:spPr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270303A-6389-4BB5-934B-C8D1FAB31E3A}"/>
              </a:ext>
            </a:extLst>
          </p:cNvPr>
          <p:cNvSpPr/>
          <p:nvPr/>
        </p:nvSpPr>
        <p:spPr>
          <a:xfrm>
            <a:off x="6379842" y="3046228"/>
            <a:ext cx="2632646" cy="15840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Формы федерального статистического наблюдения и формы бухгалтерской (финансовой) отчетности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7690695" y="2636932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2E3B02E9-C0B4-4923-AE18-D24CAC4BC116}"/>
              </a:ext>
            </a:extLst>
          </p:cNvPr>
          <p:cNvSpPr/>
          <p:nvPr/>
        </p:nvSpPr>
        <p:spPr>
          <a:xfrm>
            <a:off x="6394657" y="5031824"/>
            <a:ext cx="2632646" cy="13356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Альбом форм федерального статистического наблюдения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7625841" y="4616584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FF28569-CA3B-46DB-815A-B44DDA444AAE}"/>
              </a:ext>
            </a:extLst>
          </p:cNvPr>
          <p:cNvSpPr/>
          <p:nvPr/>
        </p:nvSpPr>
        <p:spPr>
          <a:xfrm>
            <a:off x="6426248" y="1995656"/>
            <a:ext cx="2528894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Респондентам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F275A24-6E96-49BF-A142-39C858DC9898}"/>
              </a:ext>
            </a:extLst>
          </p:cNvPr>
          <p:cNvSpPr/>
          <p:nvPr/>
        </p:nvSpPr>
        <p:spPr>
          <a:xfrm>
            <a:off x="913324" y="5618038"/>
            <a:ext cx="2631600" cy="11988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Tx/>
              <a:buChar char="-"/>
            </a:pPr>
            <a:endParaRPr lang="ru-RU" sz="1200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1450" indent="-171450" algn="l" rtl="0">
              <a:buFontTx/>
              <a:buChar char="-"/>
            </a:pPr>
            <a:endParaRPr lang="ru-RU" sz="1200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285750" indent="-285750" algn="l" rtl="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Методология</a:t>
            </a:r>
          </a:p>
          <a:p>
            <a:pPr marL="285750" indent="-285750" algn="l" rtl="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Оперативная информация</a:t>
            </a:r>
          </a:p>
          <a:p>
            <a:pPr marL="285750" indent="-285750" algn="l" rtl="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Официальные публикации</a:t>
            </a:r>
            <a:endParaRPr lang="ru-RU" sz="1200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1450" indent="-171450" algn="ctr" rtl="0">
              <a:buFontTx/>
              <a:buChar char="-"/>
            </a:pPr>
            <a:endParaRPr lang="ru-RU" sz="1200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1450" indent="-171450" algn="ctr" rtl="0">
              <a:buFontTx/>
              <a:buChar char="-"/>
            </a:pPr>
            <a:endParaRPr lang="ru-RU" sz="1200" kern="1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2311608" y="5222038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3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777265"/>
            <a:ext cx="7035799" cy="50514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75500" y="2805015"/>
            <a:ext cx="4822142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СПАСИБО</a:t>
            </a:r>
            <a:r>
              <a:rPr sz="2800" b="1" spc="42">
                <a:solidFill>
                  <a:srgbClr val="E0002B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ЗА</a:t>
            </a:r>
            <a:r>
              <a:rPr sz="2800" b="1" spc="26">
                <a:solidFill>
                  <a:srgbClr val="E0002B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8128" y="3445500"/>
            <a:ext cx="31284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7"/>
              </a:lnSpc>
              <a:spcBef>
                <a:spcPct val="0"/>
              </a:spcBef>
              <a:spcAft>
                <a:spcPct val="0"/>
              </a:spcAft>
            </a:pP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+7(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342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)</a:t>
            </a:r>
            <a:r>
              <a:rPr spc="-10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36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43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43 доб.188</a:t>
            </a:r>
            <a:r>
              <a:rPr lang="en-US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#</a:t>
            </a:r>
            <a:endParaRPr dirty="0" smtClean="0">
              <a:solidFill>
                <a:srgbClr val="585858"/>
              </a:solidFill>
              <a:latin typeface="Microsoft Sans Serif"/>
              <a:cs typeface="Microsoft Sans Serif"/>
            </a:endParaRPr>
          </a:p>
          <a:p>
            <a:pPr marL="64135">
              <a:lnSpc>
                <a:spcPts val="2037"/>
              </a:lnSpc>
              <a:spcBef>
                <a:spcPts val="274"/>
              </a:spcBef>
              <a:spcAft>
                <a:spcPct val="0"/>
              </a:spcAft>
            </a:pPr>
            <a:r>
              <a:rPr lang="en-US" dirty="0" smtClean="0">
                <a:solidFill>
                  <a:srgbClr val="585858"/>
                </a:solidFill>
                <a:latin typeface="Microsoft Sans Serif"/>
                <a:cs typeface="Microsoft Sans Serif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P59_kaps@gks.ru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79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458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71464" y="467257"/>
            <a:ext cx="1102760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Федеральный план статистических работ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36959" y="6428689"/>
            <a:ext cx="26541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02960" y="467257"/>
            <a:ext cx="792000" cy="838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1058046" y="1486258"/>
            <a:ext cx="9937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78143" y="902990"/>
            <a:ext cx="419698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ru-RU" altLang="ru-RU" sz="11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. Работы по формированию официальной</a:t>
            </a:r>
            <a:endParaRPr lang="ru-RU" alt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статистической информации, выполняемые субъектами</a:t>
            </a:r>
            <a:endParaRPr lang="ru-RU" alt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официального статистического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учета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90648"/>
              </p:ext>
            </p:extLst>
          </p:nvPr>
        </p:nvGraphicFramePr>
        <p:xfrm>
          <a:off x="821527" y="1772815"/>
          <a:ext cx="305921" cy="10830838"/>
        </p:xfrm>
        <a:graphic>
          <a:graphicData uri="http://schemas.openxmlformats.org/drawingml/2006/table">
            <a:tbl>
              <a:tblPr/>
              <a:tblGrid>
                <a:gridCol w="305921"/>
              </a:tblGrid>
              <a:tr h="54154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54154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05617"/>
              </p:ext>
            </p:extLst>
          </p:nvPr>
        </p:nvGraphicFramePr>
        <p:xfrm>
          <a:off x="11145781" y="1763257"/>
          <a:ext cx="208280" cy="541514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41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0072" y="400778"/>
            <a:ext cx="33073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Утвержден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распоряжением Правительства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Российской Федерации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от 6 мая 2008 г. N 671-р</a:t>
            </a:r>
            <a:r>
              <a:rPr lang="en-US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(ред. </a:t>
            </a:r>
            <a:r>
              <a:rPr lang="ru-RU" altLang="ru-RU" sz="1100" b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от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26.11.2021)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07335"/>
              </p:ext>
            </p:extLst>
          </p:nvPr>
        </p:nvGraphicFramePr>
        <p:xfrm>
          <a:off x="340420" y="1484784"/>
          <a:ext cx="10958401" cy="4918880"/>
        </p:xfrm>
        <a:graphic>
          <a:graphicData uri="http://schemas.openxmlformats.org/drawingml/2006/table">
            <a:tbl>
              <a:tblPr/>
              <a:tblGrid>
                <a:gridCol w="3619543"/>
                <a:gridCol w="456662"/>
                <a:gridCol w="1847594"/>
                <a:gridCol w="1872208"/>
                <a:gridCol w="1224136"/>
                <a:gridCol w="193825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Наименование официальной статистической информации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Субъект официального статистического учета, формирующий официальную статистическую информацию по показателю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Уровень агрегирования официальной статистической информации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Периодичность выполнения работ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Срок предоставления (распространения) официальной статистической 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информации  пользователям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4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 Росстат и другие субъекты официального статистического учета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67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2.1. Показатели для оценки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2.1.17.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Минэкономразвития России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517" marR="34517" marT="56786" marB="567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Российской Федерации, субъектам Российской Федерации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ежегодно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 апреля</a:t>
                      </a: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2.2. Показатели для оценки эффективности деятельности органов местного самоуправления городских округов и муниципальных районов &lt;6&gt;, &lt;7&gt;</a:t>
                      </a:r>
                      <a:endParaRPr lang="ru-RU" sz="1000" dirty="0"/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7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2.2.3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 Объем инвестиций в основной капитал (за исключением бюджетных средств) в расчете на 1 жителя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Росстат</a:t>
                      </a:r>
                      <a:endParaRPr lang="ru-RU" sz="1000" dirty="0"/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городским округам и муниципальным районам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ежегодно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апреля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5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2.6. Показатели социально-экономического развития Российской Федерации, определенные указами Президента Российской Федерации от 7 мая 2012 г. N 596 - 606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2.6.2 Отношение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объема инвестиций в основной капитал к валовому внутреннему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продукту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предварительная оценка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уточненная оценка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окончательная оценка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Росстат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 Российской Федерации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ежегодно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3-я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декада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марта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1-я декада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3-я декада декабря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2.6.3 Отношение объема инвестиций в основной капитал к валовому региональному продукту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Росстат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34517" marR="34517" marT="56786" marB="5678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субъектам Российской Федерации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ежегодно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 марта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917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6541" y="4088282"/>
            <a:ext cx="554354" cy="5772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4668" y="2325243"/>
            <a:ext cx="547370" cy="5759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2319" y="1486065"/>
            <a:ext cx="12700" cy="4749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966" y="4434179"/>
            <a:ext cx="1151255" cy="119760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20113"/>
            <a:ext cx="219913" cy="45769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8208"/>
            <a:ext cx="219595" cy="73837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4146651"/>
            <a:ext cx="4522469" cy="1841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4210" y="1332119"/>
            <a:ext cx="282651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Arial"/>
                <a:cs typeface="Arial"/>
              </a:rPr>
              <a:t>Инвестиции</a:t>
            </a:r>
            <a:r>
              <a:rPr sz="32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>
                <a:solidFill>
                  <a:srgbClr val="C0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37265" y="548680"/>
            <a:ext cx="3626198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Инвестиции в нефинансовые активы включают: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210" y="1948562"/>
            <a:ext cx="6069974" cy="56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Денежные</a:t>
            </a:r>
            <a:r>
              <a:rPr sz="1800" b="1" spc="22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средства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22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ценные</a:t>
            </a:r>
            <a:r>
              <a:rPr sz="1800" b="1" spc="22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бумаги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221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иное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имущество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72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800" b="1" spc="72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том</a:t>
            </a:r>
            <a:r>
              <a:rPr sz="1800" b="1" spc="72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числе</a:t>
            </a:r>
            <a:r>
              <a:rPr sz="1800" b="1" spc="7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имущественные</a:t>
            </a:r>
            <a:r>
              <a:rPr sz="1800" b="1" spc="7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права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18475" y="2325789"/>
            <a:ext cx="2664277" cy="683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200" b="1" spc="7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  <a:p>
            <a:pPr marL="0" marR="0">
              <a:lnSpc>
                <a:spcPts val="2457"/>
              </a:lnSpc>
              <a:spcBef>
                <a:spcPts val="116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200" b="1" spc="-9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2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4210" y="2494002"/>
            <a:ext cx="75342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иные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34617" y="2494002"/>
            <a:ext cx="88845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права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40126" y="2494002"/>
            <a:ext cx="124494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имеющие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023" y="2494002"/>
            <a:ext cx="131236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денежную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31357" y="2494002"/>
            <a:ext cx="100284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оценку,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4210" y="2766722"/>
            <a:ext cx="607005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вкладываемые</a:t>
            </a:r>
            <a:r>
              <a:rPr sz="1800" b="1" spc="13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800" b="1" spc="1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объекты</a:t>
            </a:r>
            <a:r>
              <a:rPr sz="1800" b="1" spc="13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предпринимательской</a:t>
            </a:r>
            <a:r>
              <a:rPr sz="1800" b="1" spc="1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 lvl="0" indent="0" defTabSz="914400" eaLnBrk="1" fontAlgn="auto" latinLnBrk="0" hangingPunct="1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или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)</a:t>
            </a:r>
            <a:r>
              <a:rPr sz="1800" b="1" spc="137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иной</a:t>
            </a:r>
            <a:r>
              <a:rPr sz="1800" b="1" spc="137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  <a:r>
              <a:rPr lang="ru-RU" sz="1800" b="1" dirty="0" smtClean="0">
                <a:solidFill>
                  <a:srgbClr val="334285"/>
                </a:solidFill>
                <a:latin typeface="Arial"/>
                <a:cs typeface="Arial"/>
              </a:rPr>
              <a:t> в целях получения прибыли и (или) иного полезного эффекта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18475" y="3923931"/>
            <a:ext cx="207963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200" b="1" spc="7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18475" y="4257256"/>
            <a:ext cx="3364104" cy="686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непроизведенные</a:t>
            </a:r>
          </a:p>
          <a:p>
            <a:pPr marL="0" marR="0">
              <a:lnSpc>
                <a:spcPts val="2457"/>
              </a:lnSpc>
              <a:spcBef>
                <a:spcPts val="136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нефинансовые</a:t>
            </a:r>
            <a:r>
              <a:rPr sz="2200" b="1" spc="22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активы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14195" y="4495211"/>
            <a:ext cx="327547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 err="1">
                <a:solidFill>
                  <a:srgbClr val="334285"/>
                </a:solidFill>
                <a:latin typeface="Arial"/>
                <a:cs typeface="Arial"/>
              </a:rPr>
              <a:t>Федеральный</a:t>
            </a:r>
            <a:r>
              <a:rPr sz="16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334285"/>
                </a:solidFill>
                <a:latin typeface="Arial"/>
                <a:cs typeface="Arial"/>
              </a:rPr>
              <a:t>закон</a:t>
            </a:r>
            <a:r>
              <a:rPr sz="16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334285"/>
                </a:solidFill>
                <a:latin typeface="Arial"/>
                <a:cs typeface="Arial"/>
              </a:rPr>
              <a:t>от</a:t>
            </a:r>
            <a:endParaRPr sz="16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ct val="0"/>
              </a:spcAft>
            </a:pPr>
            <a:r>
              <a:rPr sz="1600" b="1" dirty="0">
                <a:solidFill>
                  <a:srgbClr val="A1162F"/>
                </a:solidFill>
                <a:latin typeface="Arial"/>
                <a:cs typeface="Arial"/>
              </a:rPr>
              <a:t>25</a:t>
            </a:r>
            <a:r>
              <a:rPr sz="1600" b="1" spc="-30" dirty="0">
                <a:solidFill>
                  <a:srgbClr val="A1162F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A1162F"/>
                </a:solidFill>
                <a:latin typeface="Arial"/>
                <a:cs typeface="Arial"/>
              </a:rPr>
              <a:t>февраля</a:t>
            </a:r>
            <a:r>
              <a:rPr sz="1600" b="1" spc="52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162F"/>
                </a:solidFill>
                <a:latin typeface="Arial"/>
                <a:cs typeface="Arial"/>
              </a:rPr>
              <a:t>1999</a:t>
            </a:r>
            <a:r>
              <a:rPr sz="1600" b="1" spc="-26" dirty="0">
                <a:solidFill>
                  <a:srgbClr val="A1162F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A1162F"/>
                </a:solidFill>
                <a:latin typeface="Arial"/>
                <a:cs typeface="Arial"/>
              </a:rPr>
              <a:t>года</a:t>
            </a:r>
            <a:r>
              <a:rPr sz="1600" b="1" spc="4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A1162F"/>
                </a:solidFill>
                <a:latin typeface="Arial"/>
                <a:cs typeface="Arial"/>
              </a:rPr>
              <a:t>№</a:t>
            </a:r>
            <a:r>
              <a:rPr sz="1600" b="1" spc="2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A1162F"/>
                </a:solidFill>
                <a:latin typeface="Arial"/>
                <a:cs typeface="Arial"/>
              </a:rPr>
              <a:t>39-ФЗ</a:t>
            </a:r>
            <a:endParaRPr lang="ru-RU" sz="1600" b="1" dirty="0" smtClean="0">
              <a:solidFill>
                <a:srgbClr val="A1162F"/>
              </a:solidFill>
              <a:latin typeface="Arial"/>
              <a:cs typeface="Arial"/>
            </a:endParaRP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A1162F"/>
                </a:solidFill>
                <a:latin typeface="Arial"/>
                <a:cs typeface="Arial"/>
              </a:rPr>
              <a:t>(ред. от 30.12.2021)</a:t>
            </a:r>
            <a:endParaRPr sz="1600" b="1" dirty="0">
              <a:solidFill>
                <a:srgbClr val="A1162F"/>
              </a:solidFill>
              <a:latin typeface="Arial"/>
              <a:cs typeface="Arial"/>
            </a:endParaRPr>
          </a:p>
          <a:p>
            <a:pPr marL="0" marR="0">
              <a:lnSpc>
                <a:spcPts val="1173"/>
              </a:lnSpc>
              <a:spcBef>
                <a:spcPts val="89"/>
              </a:spcBef>
              <a:spcAft>
                <a:spcPct val="0"/>
              </a:spcAft>
            </a:pP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«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Об</a:t>
            </a:r>
            <a:r>
              <a:rPr sz="105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инвестиционной</a:t>
            </a:r>
            <a:r>
              <a:rPr sz="1050" b="1" spc="2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14195" y="5375161"/>
            <a:ext cx="317354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ct val="0"/>
              </a:spcBef>
              <a:spcAft>
                <a:spcPct val="0"/>
              </a:spcAft>
            </a:pP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050" b="1" spc="3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Российской</a:t>
            </a:r>
            <a:r>
              <a:rPr sz="1050" b="1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Федерации</a:t>
            </a: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050" b="1" spc="3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осуществляемой</a:t>
            </a:r>
            <a:r>
              <a:rPr sz="1050" b="1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14195" y="5529563"/>
            <a:ext cx="2288820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ct val="0"/>
              </a:spcBef>
              <a:spcAft>
                <a:spcPct val="0"/>
              </a:spcAft>
            </a:pP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форме</a:t>
            </a:r>
            <a:r>
              <a:rPr sz="105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капитальных</a:t>
            </a:r>
            <a:r>
              <a:rPr sz="1050" b="1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 dirty="0" err="1">
                <a:solidFill>
                  <a:srgbClr val="334285"/>
                </a:solidFill>
                <a:latin typeface="Arial"/>
                <a:cs typeface="Arial"/>
              </a:rPr>
              <a:t>вложений</a:t>
            </a:r>
            <a:r>
              <a:rPr sz="1050" b="1" dirty="0">
                <a:solidFill>
                  <a:srgbClr val="334285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endParaRPr sz="160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129" y="1334719"/>
            <a:ext cx="1106170" cy="11595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6575" y="1212889"/>
            <a:ext cx="8991037" cy="308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ct val="0"/>
              </a:spcBef>
              <a:spcAft>
                <a:spcPct val="0"/>
              </a:spcAft>
            </a:pP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Инвестиции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4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основной</a:t>
            </a:r>
            <a:endParaRPr sz="4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marR="0">
              <a:lnSpc>
                <a:spcPts val="4915"/>
              </a:lnSpc>
              <a:spcBef>
                <a:spcPts val="373"/>
              </a:spcBef>
              <a:spcAft>
                <a:spcPct val="0"/>
              </a:spcAft>
            </a:pP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капитал</a:t>
            </a:r>
            <a:r>
              <a:rPr sz="4000" b="1" spc="24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</a:p>
          <a:p>
            <a:pPr marL="0" marR="0">
              <a:lnSpc>
                <a:spcPts val="2681"/>
              </a:lnSpc>
              <a:spcBef>
                <a:spcPts val="42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2400" b="1" spc="94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2400" b="1" spc="159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строительство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  <a:r>
              <a:rPr sz="2400" b="1" spc="1616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реконструкцию</a:t>
            </a:r>
            <a:r>
              <a:rPr sz="2400" b="1" spc="161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включая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97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расширение</a:t>
            </a:r>
            <a:r>
              <a:rPr sz="2400" b="1" spc="251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модернизацию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)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объектов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которые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приводят</a:t>
            </a:r>
            <a:r>
              <a:rPr sz="2400" b="1" spc="24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2400" b="1" spc="24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увеличению</a:t>
            </a:r>
            <a:r>
              <a:rPr sz="2400" b="1" spc="243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их</a:t>
            </a:r>
            <a:r>
              <a:rPr sz="2400" b="1" spc="24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первоначальной</a:t>
            </a:r>
            <a:r>
              <a:rPr sz="2400" b="1" spc="24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стоимости</a:t>
            </a:r>
            <a:r>
              <a:rPr sz="2400" b="1" spc="243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повышению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полезного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эффекта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использования</a:t>
            </a:r>
            <a:r>
              <a:rPr sz="2400" b="1" spc="78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далее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),</a:t>
            </a:r>
            <a:r>
              <a:rPr sz="2400" b="1" spc="160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приобретение</a:t>
            </a:r>
            <a:r>
              <a:rPr sz="2400" b="1" spc="161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машин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  <a:r>
              <a:rPr sz="2400" b="1" spc="161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оборудования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6575" y="4284071"/>
            <a:ext cx="233064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транспортных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4003" y="4284071"/>
            <a:ext cx="14620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средств,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2752" y="4284071"/>
            <a:ext cx="315798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производственного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57714" y="4284071"/>
            <a:ext cx="3397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6575" y="4647697"/>
            <a:ext cx="8991036" cy="110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хозяйственного</a:t>
            </a:r>
            <a:r>
              <a:rPr sz="2400" b="1" spc="2218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инвентаря,</a:t>
            </a:r>
            <a:r>
              <a:rPr sz="2400" b="1" spc="2216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400" b="1" spc="221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400" b="1" spc="221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объекты</a:t>
            </a: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интеллектуальной</a:t>
            </a:r>
            <a:r>
              <a:rPr sz="2400" b="1" spc="3248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собственности</a:t>
            </a:r>
            <a:r>
              <a:rPr sz="2400" b="1" spc="325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2400" b="1" spc="3248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2400" b="1" spc="324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биологические</a:t>
            </a:r>
            <a:r>
              <a:rPr sz="2400" b="1" spc="45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культивируемые</a:t>
            </a:r>
            <a:r>
              <a:rPr sz="2400" b="1" spc="91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ресурсы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5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1504" y="1124744"/>
            <a:ext cx="9279069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ct val="0"/>
              </a:spcBef>
              <a:spcAft>
                <a:spcPct val="0"/>
              </a:spcAft>
            </a:pP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Инвестиции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4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40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непроизведенные нефинансовые активы</a:t>
            </a:r>
            <a:r>
              <a:rPr sz="4000" b="1" spc="247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400" b="1" dirty="0" err="1">
                <a:solidFill>
                  <a:schemeClr val="tx2"/>
                </a:solidFill>
                <a:latin typeface="Arial"/>
                <a:cs typeface="Arial"/>
              </a:rPr>
              <a:t>затраты</a:t>
            </a:r>
            <a:r>
              <a:rPr sz="2400" b="1" spc="94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на приобретение юридическими лицами в собственность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земельных участков, объектов природопользования; контрактов, договоров аренды, лицензий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(включая права пользования природными объектами),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деловой репутации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(«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гудвилла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»)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деловых связей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(маркетинговых активов)</a:t>
            </a:r>
            <a:endParaRPr sz="2400" b="1" dirty="0">
              <a:solidFill>
                <a:srgbClr val="A1162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6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  <p:sp>
        <p:nvSpPr>
          <p:cNvPr id="23" name="object 2"/>
          <p:cNvSpPr/>
          <p:nvPr/>
        </p:nvSpPr>
        <p:spPr>
          <a:xfrm>
            <a:off x="373240" y="1040069"/>
            <a:ext cx="1105200" cy="1159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6067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28466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7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37047"/>
              </p:ext>
            </p:extLst>
          </p:nvPr>
        </p:nvGraphicFramePr>
        <p:xfrm>
          <a:off x="907484" y="544660"/>
          <a:ext cx="9869035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170"/>
                <a:gridCol w="1872208"/>
                <a:gridCol w="2310376"/>
                <a:gridCol w="1675884"/>
                <a:gridCol w="1918397"/>
              </a:tblGrid>
              <a:tr h="436068">
                <a:tc>
                  <a:txBody>
                    <a:bodyPr/>
                    <a:lstStyle/>
                    <a:p>
                      <a:pPr algn="ctr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Периодичность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предоставления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Респонденты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Приказы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98320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П-2 </a:t>
                      </a: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«Сведения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 инвестициях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нефинансовые активы»</a:t>
                      </a:r>
                    </a:p>
                    <a:p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квартальная</a:t>
                      </a:r>
                    </a:p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20 числа после отчетного периода, за январь-декабрь – не позднее 8 февраля года, следующего за отчетным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 (кроме субъектов малого </a:t>
                      </a:r>
                      <a:r>
                        <a:rPr kumimoji="0" lang="ru-RU" sz="15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предпринима-тельства</a:t>
                      </a: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январь-декабрь 2021 года  - № 414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18.07.2019 (ред. от </a:t>
                      </a:r>
                      <a:r>
                        <a:rPr kumimoji="0" lang="ru-RU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16.07.2020</a:t>
                      </a:r>
                      <a:r>
                        <a:rPr kumimoji="0" lang="ru-RU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4231">
                <a:tc v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1-го по 20-е число месяца, следующего за отчетным периодом, за январь-декабрь – с 1-го рабочего дня января по  8 февраля года, следующего за отчетным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отчета за 2022 год -  № 464 от 30.07.2021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ред.от</a:t>
                      </a:r>
                      <a:r>
                        <a:rPr lang="ru-RU" sz="15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17.12.2021)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462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П-2 (инвест) 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«Сведения об инвестиционной деятельности»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годовая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февраля – </a:t>
                      </a:r>
                    </a:p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апреля года, следующего за отчетным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(кроме субъектов малого предпри-нимательства)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818 </a:t>
                      </a:r>
                    </a:p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.11.2021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442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</a:p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07706"/>
              </p:ext>
            </p:extLst>
          </p:nvPr>
        </p:nvGraphicFramePr>
        <p:xfrm>
          <a:off x="1055440" y="571933"/>
          <a:ext cx="9874800" cy="60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Лист" r:id="rId8" imgW="9153457" imgH="6410235" progId="Excel.Sheet.8">
                  <p:embed/>
                </p:oleObj>
              </mc:Choice>
              <mc:Fallback>
                <p:oleObj name="Лист" r:id="rId8" imgW="9153457" imgH="641023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5440" y="571933"/>
                        <a:ext cx="9874800" cy="6051600"/>
                      </a:xfrm>
                      <a:prstGeom prst="rect">
                        <a:avLst/>
                      </a:prstGeom>
                      <a:ln>
                        <a:solidFill>
                          <a:srgbClr val="382AA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6456040" y="3206139"/>
            <a:ext cx="1634400" cy="72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 rtl="0"/>
            <a:endParaRPr lang="ru-RU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4320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9</a:t>
            </a:r>
          </a:p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44912" y="5907088"/>
          <a:ext cx="63500" cy="161925"/>
        </p:xfrm>
        <a:graphic>
          <a:graphicData uri="http://schemas.openxmlformats.org/drawingml/2006/table">
            <a:tbl>
              <a:tblPr/>
              <a:tblGrid>
                <a:gridCol w="635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58632"/>
              </p:ext>
            </p:extLst>
          </p:nvPr>
        </p:nvGraphicFramePr>
        <p:xfrm>
          <a:off x="551384" y="460716"/>
          <a:ext cx="10652400" cy="63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Лист" r:id="rId8" imgW="9210743" imgH="6553110" progId="Excel.Sheet.8">
                  <p:embed/>
                </p:oleObj>
              </mc:Choice>
              <mc:Fallback>
                <p:oleObj name="Лист" r:id="rId8" imgW="9210743" imgH="655311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84" y="460716"/>
                        <a:ext cx="10652400" cy="6346800"/>
                      </a:xfrm>
                      <a:prstGeom prst="rect">
                        <a:avLst/>
                      </a:prstGeom>
                      <a:ln>
                        <a:solidFill>
                          <a:srgbClr val="382AA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38" y="2492896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034025" y="3140968"/>
            <a:ext cx="1209811" cy="18000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Не включаются затраты на создание и приобретение активов, учет которых осуществляется на 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забалансовом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счете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924717" y="2336149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525737" y="2376631"/>
            <a:ext cx="336786" cy="8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803180" y="3033190"/>
            <a:ext cx="1454400" cy="665017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Затраты отражаются организациями-застройщиками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525116" y="2369685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877045" y="2336149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274233" y="3033190"/>
            <a:ext cx="1026000" cy="16884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Не включается стоимость основных средств, переданных с баланса на баланс организации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12354" y="3033190"/>
            <a:ext cx="1054800" cy="1688400"/>
          </a:xfrm>
          <a:prstGeom prst="rect">
            <a:avLst/>
          </a:prstGeom>
          <a:solidFill>
            <a:schemeClr val="bg2"/>
          </a:solidFill>
          <a:ln w="2222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Отражаются затраты на приобретение квартир для сотрудников в объектах жилого фонда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5" name="Picture 5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36" y="768269"/>
            <a:ext cx="8028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43" y="1643790"/>
            <a:ext cx="10548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37" y="2492896"/>
            <a:ext cx="33678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998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7"/>
  <p:tag name="AS_OS" val="Microsoft Windows NT 10.0.14393.0"/>
  <p:tag name="AS_RELEASE_DATE" val="2021.09.14"/>
  <p:tag name="AS_TITLE" val="Aspose.Slides for .NET Standard 2.0"/>
  <p:tag name="AS_VERSION" val="21.9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10.xml><?xml version="1.0" encoding="utf-8"?>
<a:theme xmlns:a="http://schemas.openxmlformats.org/drawingml/2006/main" name="8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5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6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10368</TotalTime>
  <Words>1217</Words>
  <Application>Microsoft Office PowerPoint</Application>
  <PresentationFormat>Произвольный</PresentationFormat>
  <Paragraphs>285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Theme Office</vt:lpstr>
      <vt:lpstr>3_Тема Office</vt:lpstr>
      <vt:lpstr>2_Тема Office</vt:lpstr>
      <vt:lpstr>2_Theme Office</vt:lpstr>
      <vt:lpstr>3_Theme Office</vt:lpstr>
      <vt:lpstr>4_Тема Office</vt:lpstr>
      <vt:lpstr>4_Theme Office</vt:lpstr>
      <vt:lpstr>5_Theme Office</vt:lpstr>
      <vt:lpstr>6_Theme Office</vt:lpstr>
      <vt:lpstr>8_Theme Office</vt:lpstr>
      <vt:lpstr>1_Theme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GroupDocsApp</dc:creator>
  <cp:lastModifiedBy>Николайчук Лариса Петровна</cp:lastModifiedBy>
  <cp:revision>282</cp:revision>
  <cp:lastPrinted>2021-12-23T04:45:06Z</cp:lastPrinted>
  <dcterms:modified xsi:type="dcterms:W3CDTF">2022-01-18T11:13:06Z</dcterms:modified>
</cp:coreProperties>
</file>